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8288000" cy="10287000"/>
  <p:notesSz cx="6858000" cy="9144000"/>
  <p:embeddedFontLst>
    <p:embeddedFont>
      <p:font typeface="Neo Tech Light" charset="0"/>
      <p:regular r:id="rId11"/>
    </p:embeddedFont>
    <p:embeddedFont>
      <p:font typeface="Neo Tech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Neo Tech Bold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4766747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90617" y="2788551"/>
            <a:ext cx="7706767" cy="139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7"/>
              </a:lnSpc>
            </a:pPr>
            <a:r>
              <a:rPr lang="en-US" sz="8881" b="1" dirty="0">
                <a:solidFill>
                  <a:srgbClr val="1EF1FF"/>
                </a:solidFill>
                <a:latin typeface="+mj-lt"/>
                <a:ea typeface="Neo Tech Bold"/>
                <a:cs typeface="Neo Tech Bold"/>
                <a:sym typeface="Neo Tech Bold"/>
              </a:rPr>
              <a:t>ANALISIS PJBL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66550" y="5023922"/>
            <a:ext cx="10491293" cy="283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</a:pP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Lexy</a:t>
            </a: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Perdana</a:t>
            </a: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Putra</a:t>
            </a:r>
          </a:p>
          <a:p>
            <a:pPr algn="ctr">
              <a:lnSpc>
                <a:spcPts val="5461"/>
              </a:lnSpc>
            </a:pP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24343057</a:t>
            </a:r>
          </a:p>
          <a:p>
            <a:pPr algn="ctr">
              <a:lnSpc>
                <a:spcPts val="5461"/>
              </a:lnSpc>
            </a:pP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Program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Menghitung</a:t>
            </a: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</a:t>
            </a:r>
            <a:endParaRPr lang="en-US" sz="4267" spc="-123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 algn="ctr">
              <a:lnSpc>
                <a:spcPts val="5461"/>
              </a:lnSpc>
            </a:pP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dengan</a:t>
            </a: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fungsi</a:t>
            </a:r>
            <a:r>
              <a:rPr lang="en-US" sz="4267" spc="-12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4267" spc="-12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rekursi</a:t>
            </a:r>
            <a:endParaRPr lang="en-US" sz="4267" spc="-123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91485" y="2278877"/>
            <a:ext cx="4974008" cy="90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4"/>
              </a:lnSpc>
            </a:pPr>
            <a:r>
              <a:rPr lang="en-US" sz="5776" b="1" dirty="0" smtClean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FITUR UTAMA</a:t>
            </a:r>
            <a:endParaRPr lang="en-US" sz="5776" b="1" dirty="0">
              <a:solidFill>
                <a:srgbClr val="90F8FF"/>
              </a:solidFill>
              <a:latin typeface="+mj-lt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07510" y="3504818"/>
            <a:ext cx="11962567" cy="3106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Program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ini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dapat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mempermudah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menghitung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faktorial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dari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0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hingga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30 </a:t>
            </a:r>
            <a:r>
              <a:rPr lang="en-US" sz="4941" spc="54" dirty="0" err="1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faktorial</a:t>
            </a:r>
            <a:r>
              <a:rPr lang="en-US" sz="4941" spc="54" dirty="0">
                <a:solidFill>
                  <a:srgbClr val="FFFFFF"/>
                </a:solidFill>
                <a:latin typeface="Arial" pitchFamily="34" charset="0"/>
                <a:ea typeface="Neo Tech Light"/>
                <a:cs typeface="Arial" pitchFamily="34" charset="0"/>
                <a:sym typeface="Neo Tech Ligh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99612" y="2278877"/>
            <a:ext cx="595775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4"/>
              </a:lnSpc>
            </a:pPr>
            <a:r>
              <a:rPr lang="en-US" sz="5776" b="1" dirty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INPUT &amp; OUTPUT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6072" y="3638168"/>
            <a:ext cx="12375509" cy="19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Input</a:t>
            </a:r>
          </a:p>
          <a:p>
            <a:pPr algn="l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program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meminta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pengguna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memasukkan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antara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0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hingga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 30 yang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dicari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faktorialnya</a:t>
            </a:r>
            <a:endParaRPr lang="en-US" sz="3041" spc="33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47722" y="5946246"/>
            <a:ext cx="13166980" cy="19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Output</a:t>
            </a:r>
          </a:p>
          <a:p>
            <a:pPr algn="r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Program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menampilkan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hasil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perhitungan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yang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telah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diinputkan</a:t>
            </a:r>
            <a:endParaRPr lang="en-US" sz="3041" spc="33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674407" y="2278877"/>
            <a:ext cx="3208163" cy="90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4"/>
              </a:lnSpc>
            </a:pPr>
            <a:r>
              <a:rPr lang="en-US" sz="5776" b="1" dirty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PROSSES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74737" y="3360733"/>
            <a:ext cx="13356246" cy="4580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5"/>
              </a:lnSpc>
            </a:pP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Pengguna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diminta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memasukkan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bilangan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bulat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dalam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rentang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0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hingga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30,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lalu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program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mengecek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apakah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tersebut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valid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atau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tidak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,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jika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tidak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maka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program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memberikan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output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kalau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perhitungannya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error,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namun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jika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yang di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inputkan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valid, program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akan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menghitung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nilai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541" spc="38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tersebut</a:t>
            </a:r>
            <a:r>
              <a:rPr lang="en-US" sz="3541" spc="38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( 1 * 2 * 3 * ...... * n )</a:t>
            </a:r>
          </a:p>
        </p:txBody>
      </p:sp>
      <p:sp>
        <p:nvSpPr>
          <p:cNvPr id="20" name="Freeform 20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84617" y="3473718"/>
            <a:ext cx="1232618" cy="1190036"/>
          </a:xfrm>
          <a:custGeom>
            <a:avLst/>
            <a:gdLst/>
            <a:ahLst/>
            <a:cxnLst/>
            <a:rect l="l" t="t" r="r" b="b"/>
            <a:pathLst>
              <a:path w="1232618" h="1190036">
                <a:moveTo>
                  <a:pt x="0" y="0"/>
                </a:moveTo>
                <a:lnTo>
                  <a:pt x="1232618" y="0"/>
                </a:lnTo>
                <a:lnTo>
                  <a:pt x="1232618" y="1190037"/>
                </a:lnTo>
                <a:lnTo>
                  <a:pt x="0" y="1190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3441" y="5143500"/>
            <a:ext cx="1014971" cy="1005744"/>
          </a:xfrm>
          <a:custGeom>
            <a:avLst/>
            <a:gdLst/>
            <a:ahLst/>
            <a:cxnLst/>
            <a:rect l="l" t="t" r="r" b="b"/>
            <a:pathLst>
              <a:path w="1014971" h="1005744">
                <a:moveTo>
                  <a:pt x="0" y="0"/>
                </a:moveTo>
                <a:lnTo>
                  <a:pt x="1014970" y="0"/>
                </a:lnTo>
                <a:lnTo>
                  <a:pt x="1014970" y="1005744"/>
                </a:lnTo>
                <a:lnTo>
                  <a:pt x="0" y="1005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13342" y="6802835"/>
            <a:ext cx="995069" cy="1145975"/>
          </a:xfrm>
          <a:custGeom>
            <a:avLst/>
            <a:gdLst/>
            <a:ahLst/>
            <a:cxnLst/>
            <a:rect l="l" t="t" r="r" b="b"/>
            <a:pathLst>
              <a:path w="995069" h="1145975">
                <a:moveTo>
                  <a:pt x="0" y="0"/>
                </a:moveTo>
                <a:lnTo>
                  <a:pt x="995069" y="0"/>
                </a:lnTo>
                <a:lnTo>
                  <a:pt x="995069" y="1145975"/>
                </a:lnTo>
                <a:lnTo>
                  <a:pt x="0" y="11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474247" y="2269352"/>
            <a:ext cx="5339507" cy="85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476" dirty="0">
                <a:solidFill>
                  <a:srgbClr val="90F8FF"/>
                </a:solidFill>
                <a:latin typeface="+mj-lt"/>
                <a:ea typeface="Neo Tech"/>
                <a:cs typeface="Neo Tech"/>
                <a:sym typeface="Neo Tech"/>
              </a:rPr>
              <a:t>STRUKTUR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66017" y="3238253"/>
            <a:ext cx="11904060" cy="264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654" lvl="1" indent="-328327" algn="l">
              <a:lnSpc>
                <a:spcPts val="5200"/>
              </a:lnSpc>
              <a:buAutoNum type="arabicPeriod"/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Array of Integer (result[]):</a:t>
            </a:r>
          </a:p>
          <a:p>
            <a:pPr algn="l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Array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ini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digunakan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menyimpan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hasil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yang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dihitung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secara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bertahap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,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dalam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bentuk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digit per digit.</a:t>
            </a:r>
          </a:p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969121" y="5436822"/>
            <a:ext cx="11904060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2. Integer (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num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, word, size):</a:t>
            </a:r>
          </a:p>
          <a:p>
            <a:pPr algn="r">
              <a:lnSpc>
                <a:spcPts val="5200"/>
              </a:lnSpc>
            </a:pP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Tipe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data integer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digunakan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untuk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menyimpan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berbagai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nilai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seperti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angka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yang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dibaca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file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(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num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),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jumlah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kata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dalam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file (word),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dan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ukuran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atau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digit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dari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hasil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hasil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</a:t>
            </a:r>
            <a:r>
              <a:rPr lang="en-US" sz="3041" spc="33" dirty="0" err="1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faktorial</a:t>
            </a:r>
            <a:r>
              <a:rPr lang="en-US" sz="3041" spc="33" dirty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 (size).</a:t>
            </a:r>
          </a:p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4493835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2765465" y="0"/>
                </a:moveTo>
                <a:lnTo>
                  <a:pt x="0" y="0"/>
                </a:lnTo>
                <a:lnTo>
                  <a:pt x="0" y="191069"/>
                </a:lnTo>
                <a:lnTo>
                  <a:pt x="2765465" y="191069"/>
                </a:lnTo>
                <a:lnTo>
                  <a:pt x="276546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9323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0" y="0"/>
                </a:moveTo>
                <a:lnTo>
                  <a:pt x="2765465" y="0"/>
                </a:lnTo>
                <a:lnTo>
                  <a:pt x="2765465" y="191069"/>
                </a:lnTo>
                <a:lnTo>
                  <a:pt x="0" y="19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88660" y="2120016"/>
            <a:ext cx="4910681" cy="74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745" b="1" dirty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STRUKTUR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4516" y="3058372"/>
            <a:ext cx="14087021" cy="516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3"/>
              </a:lnSpc>
            </a:pP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3. File Pointer (file):</a:t>
            </a:r>
          </a:p>
          <a:p>
            <a:pPr marL="734059" lvl="1" indent="-367030" algn="l">
              <a:lnSpc>
                <a:spcPts val="5813"/>
              </a:lnSpc>
              <a:buFont typeface="Arial"/>
              <a:buChar char="•"/>
            </a:pP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Deskripsi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: file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adalah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pointer yang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digunakan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menangani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file input (input_5.txt).</a:t>
            </a:r>
          </a:p>
          <a:p>
            <a:pPr marL="734059" lvl="1" indent="-367030" algn="l">
              <a:lnSpc>
                <a:spcPts val="5813"/>
              </a:lnSpc>
              <a:buFont typeface="Arial"/>
              <a:buChar char="•"/>
            </a:pP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Fungsi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: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Digunakan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membuka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dan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membaca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data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file. Program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membaca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angka-angka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file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ini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dihitung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3399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faktorialnya</a:t>
            </a:r>
            <a:r>
              <a:rPr lang="en-US" sz="3399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.</a:t>
            </a:r>
          </a:p>
          <a:p>
            <a:pPr algn="l">
              <a:lnSpc>
                <a:spcPts val="5813"/>
              </a:lnSpc>
            </a:pPr>
            <a:endParaRPr lang="en-US" sz="3399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699" y="891778"/>
            <a:ext cx="16230600" cy="8229600"/>
            <a:chOff x="0" y="-38100"/>
            <a:chExt cx="4274726" cy="22055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4493835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2765465" y="0"/>
                </a:moveTo>
                <a:lnTo>
                  <a:pt x="0" y="0"/>
                </a:lnTo>
                <a:lnTo>
                  <a:pt x="0" y="191069"/>
                </a:lnTo>
                <a:lnTo>
                  <a:pt x="2765465" y="191069"/>
                </a:lnTo>
                <a:lnTo>
                  <a:pt x="276546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9323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0" y="0"/>
                </a:moveTo>
                <a:lnTo>
                  <a:pt x="2765465" y="0"/>
                </a:lnTo>
                <a:lnTo>
                  <a:pt x="2765465" y="191069"/>
                </a:lnTo>
                <a:lnTo>
                  <a:pt x="0" y="191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88660" y="2120016"/>
            <a:ext cx="4910681" cy="74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745" b="1" dirty="0" smtClean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WAKTU EKSEKUSI</a:t>
            </a:r>
            <a:endParaRPr lang="en-US" sz="4745" b="1" dirty="0">
              <a:solidFill>
                <a:srgbClr val="90F8FF"/>
              </a:solidFill>
              <a:latin typeface="+mj-lt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13016" y="2867874"/>
            <a:ext cx="1574628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Pengukuran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Waktu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endParaRPr lang="en-US" sz="2400" spc="37" dirty="0" smtClean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 marL="342900" indent="-342900"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EksekusiWaktu</a:t>
            </a:r>
            <a:r>
              <a:rPr lang="en-US" sz="2400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eksekusi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dihitung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menggunakan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fungsi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clock()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dari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&lt;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time.h</a:t>
            </a:r>
            <a:r>
              <a:rPr lang="en-US" sz="2400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&gt;.</a:t>
            </a:r>
            <a:r>
              <a:rPr lang="en-US" sz="2400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Rumus:Execution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 Time=End Time−Start 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TimeCLOCKS_PER_SECExecution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 Time= </a:t>
            </a:r>
            <a:r>
              <a:rPr lang="en-US" sz="2400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CLOCKS_PER_SECEnd</a:t>
            </a:r>
            <a:r>
              <a:rPr lang="en-US" sz="2400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 Time−Start Time​</a:t>
            </a:r>
            <a:endParaRPr lang="en-US" sz="2400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3016" y="5143500"/>
            <a:ext cx="702138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Hasil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Pengujian</a:t>
            </a:r>
            <a:endParaRPr lang="en-US" sz="2400" b="1" spc="37" dirty="0" smtClean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>
              <a:lnSpc>
                <a:spcPct val="150000"/>
              </a:lnSpc>
            </a:pPr>
            <a:r>
              <a:rPr lang="en-US" sz="2400" b="1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Contoh</a:t>
            </a:r>
            <a:r>
              <a:rPr lang="en-US" sz="2400" b="1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waktu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eksekusi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beberapa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input</a:t>
            </a:r>
            <a:r>
              <a:rPr lang="en-US" sz="2400" b="1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Input 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5: 0.00001 </a:t>
            </a:r>
            <a:r>
              <a:rPr lang="en-US" sz="2400" b="1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detik</a:t>
            </a:r>
            <a:endParaRPr lang="en-US" sz="2400" b="1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Input 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10: 0.00002 </a:t>
            </a:r>
            <a:r>
              <a:rPr lang="en-US" sz="2400" b="1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detik</a:t>
            </a:r>
            <a:endParaRPr lang="en-US" sz="2400" b="1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spc="37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Input 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20: 0.00004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detik</a:t>
            </a:r>
            <a:endParaRPr lang="en-US" sz="2400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82200" y="5257800"/>
            <a:ext cx="52878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spc="37" dirty="0" err="1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Kesimpulan</a:t>
            </a:r>
            <a:endParaRPr lang="en-US" sz="2400" b="1" spc="37" dirty="0" smtClean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  <a:p>
            <a:pPr>
              <a:lnSpc>
                <a:spcPct val="150000"/>
              </a:lnSpc>
            </a:pPr>
            <a:r>
              <a:rPr lang="en-US" sz="2400" b="1" spc="37" dirty="0" smtClean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Program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efisien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untuk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input 0–30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karena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waktu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eksekusi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tetap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di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bawah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 0.001 </a:t>
            </a:r>
            <a:r>
              <a:rPr lang="en-US" sz="2400" b="1" spc="37" dirty="0" err="1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detik</a:t>
            </a:r>
            <a:r>
              <a:rPr lang="en-US" sz="2400" b="1" spc="37" dirty="0">
                <a:solidFill>
                  <a:srgbClr val="FFFFFF"/>
                </a:solidFill>
                <a:latin typeface="Arial" pitchFamily="34" charset="0"/>
                <a:ea typeface="Neo Tech"/>
                <a:cs typeface="Arial" pitchFamily="34" charset="0"/>
                <a:sym typeface="Neo Tech"/>
              </a:rPr>
              <a:t>.</a:t>
            </a:r>
            <a:endParaRPr lang="en-US" sz="2400" spc="37" dirty="0">
              <a:solidFill>
                <a:srgbClr val="FFFFFF"/>
              </a:solidFill>
              <a:latin typeface="Arial" pitchFamily="34" charset="0"/>
              <a:ea typeface="Neo Tech"/>
              <a:cs typeface="Arial" pitchFamily="34" charset="0"/>
              <a:sym typeface="Neo Tech"/>
            </a:endParaRPr>
          </a:p>
        </p:txBody>
      </p:sp>
    </p:spTree>
    <p:extLst>
      <p:ext uri="{BB962C8B-B14F-4D97-AF65-F5344CB8AC3E}">
        <p14:creationId xmlns:p14="http://schemas.microsoft.com/office/powerpoint/2010/main" val="90303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-1581237" y="4795481"/>
            <a:ext cx="8289180" cy="696038"/>
          </a:xfrm>
          <a:custGeom>
            <a:avLst/>
            <a:gdLst/>
            <a:ahLst/>
            <a:cxnLst/>
            <a:rect l="l" t="t" r="r" b="b"/>
            <a:pathLst>
              <a:path w="8289180" h="696038">
                <a:moveTo>
                  <a:pt x="0" y="0"/>
                </a:moveTo>
                <a:lnTo>
                  <a:pt x="8289181" y="0"/>
                </a:lnTo>
                <a:lnTo>
                  <a:pt x="8289181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95400" y="884039"/>
            <a:ext cx="16230600" cy="8374261"/>
            <a:chOff x="0" y="-38100"/>
            <a:chExt cx="4274726" cy="22055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1489481" y="4790180"/>
            <a:ext cx="8415438" cy="706640"/>
          </a:xfrm>
          <a:custGeom>
            <a:avLst/>
            <a:gdLst/>
            <a:ahLst/>
            <a:cxnLst/>
            <a:rect l="l" t="t" r="r" b="b"/>
            <a:pathLst>
              <a:path w="8415438" h="706640">
                <a:moveTo>
                  <a:pt x="0" y="0"/>
                </a:moveTo>
                <a:lnTo>
                  <a:pt x="8415437" y="0"/>
                </a:lnTo>
                <a:lnTo>
                  <a:pt x="8415437" y="706640"/>
                </a:lnTo>
                <a:lnTo>
                  <a:pt x="0" y="706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 rot="-5400000">
            <a:off x="-1748623" y="4450725"/>
            <a:ext cx="7355999" cy="111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8"/>
              </a:lnSpc>
            </a:pPr>
            <a:r>
              <a:rPr lang="en-US" sz="7108" b="1" dirty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FLOWCHART</a:t>
            </a:r>
          </a:p>
        </p:txBody>
      </p:sp>
      <p:sp>
        <p:nvSpPr>
          <p:cNvPr id="18" name="TextBox 18"/>
          <p:cNvSpPr txBox="1"/>
          <p:nvPr/>
        </p:nvSpPr>
        <p:spPr>
          <a:xfrm rot="5400000">
            <a:off x="12653177" y="4459928"/>
            <a:ext cx="7355999" cy="111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8"/>
              </a:lnSpc>
            </a:pPr>
            <a:r>
              <a:rPr lang="en-US" sz="7108" b="1" dirty="0">
                <a:solidFill>
                  <a:srgbClr val="90F8FF"/>
                </a:solidFill>
                <a:latin typeface="+mj-lt"/>
                <a:ea typeface="Neo Tech Bold"/>
                <a:cs typeface="Neo Tech Bold"/>
                <a:sym typeface="Neo Tech Bold"/>
              </a:rPr>
              <a:t>FLOWCHART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233394"/>
            <a:ext cx="11353800" cy="7748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2618302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62878" y="3006667"/>
            <a:ext cx="8162244" cy="303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+mj-lt"/>
                <a:ea typeface="Neo Tech Bold"/>
                <a:cs typeface="Neo Tech Bold"/>
                <a:sym typeface="Neo Tech Bold"/>
              </a:rPr>
              <a:t>SEKIAN</a:t>
            </a:r>
          </a:p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+mj-lt"/>
                <a:ea typeface="Neo Tech Bold"/>
                <a:cs typeface="Neo Tech Bold"/>
                <a:sym typeface="Neo Tech Bold"/>
              </a:rPr>
              <a:t>TERIMAKASIH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293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Neo Tech Light</vt:lpstr>
      <vt:lpstr>Neo Tech</vt:lpstr>
      <vt:lpstr>Calibri</vt:lpstr>
      <vt:lpstr>Neo Tech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Dongker Modern Strategi Inovasi Bisnis dalam Menghadapi Disrupsi Teknologi Presentasi</dc:title>
  <dc:creator>USER</dc:creator>
  <cp:lastModifiedBy>USER</cp:lastModifiedBy>
  <cp:revision>6</cp:revision>
  <dcterms:created xsi:type="dcterms:W3CDTF">2006-08-16T00:00:00Z</dcterms:created>
  <dcterms:modified xsi:type="dcterms:W3CDTF">2024-12-26T13:51:02Z</dcterms:modified>
  <dc:identifier>DAGZGrtuHSE</dc:identifier>
</cp:coreProperties>
</file>